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0" roundtripDataSignature="AMtx7mitSN9yD6UoZXel9ZQosZ4amyIAt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gif>
</file>

<file path=ppt/media/image13.gif>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6c1b6428dc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g6c1b6428dc_3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 name="Google Shape;6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 name="Google Shape;7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 name="Shape 77"/>
        <p:cNvGrpSpPr/>
        <p:nvPr/>
      </p:nvGrpSpPr>
      <p:grpSpPr>
        <a:xfrm>
          <a:off x="0" y="0"/>
          <a:ext cx="0" cy="0"/>
          <a:chOff x="0" y="0"/>
          <a:chExt cx="0" cy="0"/>
        </a:xfrm>
      </p:grpSpPr>
      <p:sp>
        <p:nvSpPr>
          <p:cNvPr id="78" name="Google Shape;78;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 name="Google Shape;7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6" name="Shape 86"/>
        <p:cNvGrpSpPr/>
        <p:nvPr/>
      </p:nvGrpSpPr>
      <p:grpSpPr>
        <a:xfrm>
          <a:off x="0" y="0"/>
          <a:ext cx="0" cy="0"/>
          <a:chOff x="0" y="0"/>
          <a:chExt cx="0" cy="0"/>
        </a:xfrm>
      </p:grpSpPr>
      <p:sp>
        <p:nvSpPr>
          <p:cNvPr id="87" name="Google Shape;87;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 name="Google Shape;8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 name="Google Shape;10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 name="Google Shape;11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15"/>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5"/>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24"/>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4"/>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3" name="Shape 13"/>
        <p:cNvGrpSpPr/>
        <p:nvPr/>
      </p:nvGrpSpPr>
      <p:grpSpPr>
        <a:xfrm>
          <a:off x="0" y="0"/>
          <a:ext cx="0" cy="0"/>
          <a:chOff x="0" y="0"/>
          <a:chExt cx="0" cy="0"/>
        </a:xfrm>
      </p:grpSpPr>
      <p:sp>
        <p:nvSpPr>
          <p:cNvPr id="14" name="Google Shape;14;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6" name="Google Shape;16;p1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17" name="Google Shape;17;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8" name="Shape 18"/>
        <p:cNvGrpSpPr/>
        <p:nvPr/>
      </p:nvGrpSpPr>
      <p:grpSpPr>
        <a:xfrm>
          <a:off x="0" y="0"/>
          <a:ext cx="0" cy="0"/>
          <a:chOff x="0" y="0"/>
          <a:chExt cx="0" cy="0"/>
        </a:xfrm>
      </p:grpSpPr>
      <p:sp>
        <p:nvSpPr>
          <p:cNvPr id="19" name="Google Shape;19;p17"/>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0" name="Google Shape;20;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sp>
        <p:nvSpPr>
          <p:cNvPr id="22" name="Google Shape;22;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3" name="Google Shape;23;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24" name="Google Shape;24;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2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2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21"/>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22"/>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2"/>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22"/>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22"/>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23"/>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jp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4.png"/><Relationship Id="rId5"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gif"/><Relationship Id="rId4" Type="http://schemas.openxmlformats.org/officeDocument/2006/relationships/image" Target="../media/image12.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sp>
        <p:nvSpPr>
          <p:cNvPr id="54" name="Google Shape;54;p1"/>
          <p:cNvSpPr txBox="1"/>
          <p:nvPr/>
        </p:nvSpPr>
        <p:spPr>
          <a:xfrm>
            <a:off x="1029750" y="1230375"/>
            <a:ext cx="7250700" cy="1110300"/>
          </a:xfrm>
          <a:prstGeom prst="rect">
            <a:avLst/>
          </a:prstGeom>
          <a:noFill/>
          <a:ln>
            <a:noFill/>
          </a:ln>
        </p:spPr>
        <p:txBody>
          <a:bodyPr anchorCtr="0" anchor="t" bIns="91425" lIns="91425" spcFirstLastPara="1" rIns="91425" wrap="square" tIns="91425">
            <a:noAutofit/>
          </a:bodyPr>
          <a:lstStyle/>
          <a:p>
            <a:pPr indent="0" lvl="0" marL="0" marR="0" rtl="0" algn="ctr">
              <a:lnSpc>
                <a:spcPct val="150000"/>
              </a:lnSpc>
              <a:spcBef>
                <a:spcPts val="0"/>
              </a:spcBef>
              <a:spcAft>
                <a:spcPts val="0"/>
              </a:spcAft>
              <a:buClr>
                <a:srgbClr val="000000"/>
              </a:buClr>
              <a:buSzPts val="2400"/>
              <a:buFont typeface="Arial"/>
              <a:buNone/>
            </a:pPr>
            <a:r>
              <a:rPr b="1" i="0" lang="en" sz="2400" u="none" cap="none" strike="noStrike">
                <a:solidFill>
                  <a:srgbClr val="000000"/>
                </a:solidFill>
                <a:latin typeface="Arial"/>
                <a:ea typeface="Arial"/>
                <a:cs typeface="Arial"/>
                <a:sym typeface="Arial"/>
              </a:rPr>
              <a:t>Physical Adversarial Examples against</a:t>
            </a:r>
            <a:endParaRPr b="1" i="0" sz="2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Clr>
                <a:srgbClr val="000000"/>
              </a:buClr>
              <a:buSzPts val="2400"/>
              <a:buFont typeface="Arial"/>
              <a:buNone/>
            </a:pPr>
            <a:r>
              <a:rPr b="1" i="0" lang="en" sz="2400" u="none" cap="none" strike="noStrike">
                <a:solidFill>
                  <a:srgbClr val="000000"/>
                </a:solidFill>
                <a:latin typeface="Arial"/>
                <a:ea typeface="Arial"/>
                <a:cs typeface="Arial"/>
                <a:sym typeface="Arial"/>
              </a:rPr>
              <a:t>End-to-End Autonomous Driving Models</a:t>
            </a:r>
            <a:endParaRPr b="1" i="0" sz="2400" u="none" cap="none" strike="noStrike">
              <a:solidFill>
                <a:srgbClr val="000000"/>
              </a:solidFill>
              <a:latin typeface="Arial"/>
              <a:ea typeface="Arial"/>
              <a:cs typeface="Arial"/>
              <a:sym typeface="Arial"/>
            </a:endParaRPr>
          </a:p>
        </p:txBody>
      </p:sp>
      <p:sp>
        <p:nvSpPr>
          <p:cNvPr id="55" name="Google Shape;55;p1"/>
          <p:cNvSpPr txBox="1"/>
          <p:nvPr/>
        </p:nvSpPr>
        <p:spPr>
          <a:xfrm>
            <a:off x="6231125" y="3670675"/>
            <a:ext cx="2413200" cy="7614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Saurav Kumar</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Mithun Bhardwaj</a:t>
            </a:r>
            <a:endParaRPr b="0" i="0" sz="140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Kumar Gaurav</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0"/>
          <p:cNvSpPr txBox="1"/>
          <p:nvPr>
            <p:ph idx="1" type="subTitle"/>
          </p:nvPr>
        </p:nvSpPr>
        <p:spPr>
          <a:xfrm>
            <a:off x="237700" y="564525"/>
            <a:ext cx="8594700" cy="30621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SzPts val="2800"/>
              <a:buNone/>
            </a:pPr>
            <a:r>
              <a:rPr lang="en" sz="1400"/>
              <a:t>How does it make the training difficult?</a:t>
            </a:r>
            <a:endParaRPr sz="1400"/>
          </a:p>
          <a:p>
            <a:pPr indent="-317500" lvl="0" marL="457200" rtl="0" algn="just">
              <a:lnSpc>
                <a:spcPct val="150000"/>
              </a:lnSpc>
              <a:spcBef>
                <a:spcPts val="0"/>
              </a:spcBef>
              <a:spcAft>
                <a:spcPts val="0"/>
              </a:spcAft>
              <a:buSzPts val="1400"/>
              <a:buChar char="●"/>
            </a:pPr>
            <a:r>
              <a:rPr lang="en" sz="1400"/>
              <a:t>When most of the values are zeros, the test-train and training-validation data split will not be balanced making the interpretation of the results difficult.</a:t>
            </a:r>
            <a:endParaRPr sz="1400"/>
          </a:p>
          <a:p>
            <a:pPr indent="0" lvl="0" marL="0" rtl="0" algn="just">
              <a:lnSpc>
                <a:spcPct val="150000"/>
              </a:lnSpc>
              <a:spcBef>
                <a:spcPts val="0"/>
              </a:spcBef>
              <a:spcAft>
                <a:spcPts val="0"/>
              </a:spcAft>
              <a:buSzPts val="2800"/>
              <a:buNone/>
            </a:pPr>
            <a:r>
              <a:t/>
            </a:r>
            <a:endParaRPr sz="1400"/>
          </a:p>
          <a:p>
            <a:pPr indent="0" lvl="0" marL="0" rtl="0" algn="just">
              <a:lnSpc>
                <a:spcPct val="150000"/>
              </a:lnSpc>
              <a:spcBef>
                <a:spcPts val="0"/>
              </a:spcBef>
              <a:spcAft>
                <a:spcPts val="0"/>
              </a:spcAft>
              <a:buSzPts val="2800"/>
              <a:buNone/>
            </a:pPr>
            <a:r>
              <a:rPr lang="en" sz="1400"/>
              <a:t>Design decisions to overcome this:</a:t>
            </a:r>
            <a:endParaRPr sz="1400"/>
          </a:p>
          <a:p>
            <a:pPr indent="-317500" lvl="0" marL="457200" rtl="0" algn="just">
              <a:lnSpc>
                <a:spcPct val="150000"/>
              </a:lnSpc>
              <a:spcBef>
                <a:spcPts val="0"/>
              </a:spcBef>
              <a:spcAft>
                <a:spcPts val="0"/>
              </a:spcAft>
              <a:buSzPts val="1400"/>
              <a:buAutoNum type="arabicPeriod"/>
            </a:pPr>
            <a:r>
              <a:rPr lang="en" sz="1400"/>
              <a:t>Increase the size of the validation set so that the distribution is more representative of the training set, or</a:t>
            </a:r>
            <a:endParaRPr sz="1400"/>
          </a:p>
          <a:p>
            <a:pPr indent="-317500" lvl="0" marL="457200" rtl="0" algn="just">
              <a:lnSpc>
                <a:spcPct val="150000"/>
              </a:lnSpc>
              <a:spcBef>
                <a:spcPts val="0"/>
              </a:spcBef>
              <a:spcAft>
                <a:spcPts val="0"/>
              </a:spcAft>
              <a:buSzPts val="1400"/>
              <a:buAutoNum type="arabicPeriod"/>
            </a:pPr>
            <a:r>
              <a:rPr lang="en" sz="1400"/>
              <a:t>Sample uniformly from the training set. This is hard to do in most cases because we don’t know if the training set represents the complete distribution of the data that will be encountered. This is easier to implement on our data since we know the bounds on the input</a:t>
            </a:r>
            <a:endParaRPr sz="1400"/>
          </a:p>
          <a:p>
            <a:pPr indent="0" lvl="0" marL="0" rtl="0" algn="just">
              <a:lnSpc>
                <a:spcPct val="100000"/>
              </a:lnSpc>
              <a:spcBef>
                <a:spcPts val="0"/>
              </a:spcBef>
              <a:spcAft>
                <a:spcPts val="0"/>
              </a:spcAft>
              <a:buSzPts val="2800"/>
              <a:buNone/>
            </a:pPr>
            <a:r>
              <a:t/>
            </a:r>
            <a:endParaRPr sz="1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11"/>
          <p:cNvSpPr txBox="1"/>
          <p:nvPr/>
        </p:nvSpPr>
        <p:spPr>
          <a:xfrm>
            <a:off x="248725" y="263575"/>
            <a:ext cx="5073300" cy="763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rgbClr val="000000"/>
                </a:solidFill>
                <a:latin typeface="Arial"/>
                <a:ea typeface="Arial"/>
                <a:cs typeface="Arial"/>
                <a:sym typeface="Arial"/>
              </a:rPr>
              <a:t>Results</a:t>
            </a:r>
            <a:endParaRPr b="0" i="0" sz="2400" u="none" cap="none" strike="noStrike">
              <a:solidFill>
                <a:srgbClr val="000000"/>
              </a:solidFill>
              <a:latin typeface="Arial"/>
              <a:ea typeface="Arial"/>
              <a:cs typeface="Arial"/>
              <a:sym typeface="Arial"/>
            </a:endParaRPr>
          </a:p>
        </p:txBody>
      </p:sp>
      <p:sp>
        <p:nvSpPr>
          <p:cNvPr id="131" name="Google Shape;131;p11"/>
          <p:cNvSpPr txBox="1"/>
          <p:nvPr/>
        </p:nvSpPr>
        <p:spPr>
          <a:xfrm>
            <a:off x="-800" y="3919850"/>
            <a:ext cx="9144000" cy="8916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14</a:t>
            </a:r>
            <a:r>
              <a:rPr lang="en"/>
              <a:t>28</a:t>
            </a:r>
            <a:r>
              <a:rPr b="0" i="0" lang="en" sz="1400" u="none" cap="none" strike="noStrike">
                <a:solidFill>
                  <a:srgbClr val="000000"/>
                </a:solidFill>
                <a:latin typeface="Arial"/>
                <a:ea typeface="Arial"/>
                <a:cs typeface="Arial"/>
                <a:sym typeface="Arial"/>
              </a:rPr>
              <a:t> samples in our test set (Data collection is in process)</a:t>
            </a:r>
            <a:endParaRPr b="0" i="0" sz="1400" u="none" cap="none" strike="noStrike">
              <a:solidFill>
                <a:srgbClr val="000000"/>
              </a:solidFill>
              <a:latin typeface="Arial"/>
              <a:ea typeface="Arial"/>
              <a:cs typeface="Arial"/>
              <a:sym typeface="Arial"/>
            </a:endParaRPr>
          </a:p>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9</a:t>
            </a:r>
            <a:r>
              <a:rPr lang="en"/>
              <a:t>5.7</a:t>
            </a:r>
            <a:r>
              <a:rPr b="0" i="0" lang="en" sz="1400" u="none" cap="none" strike="noStrike">
                <a:solidFill>
                  <a:srgbClr val="000000"/>
                </a:solidFill>
                <a:latin typeface="Arial"/>
                <a:ea typeface="Arial"/>
                <a:cs typeface="Arial"/>
                <a:sym typeface="Arial"/>
              </a:rPr>
              <a:t>% of the predictions are within 土 0.5 </a:t>
            </a:r>
            <a:endParaRPr b="0" i="0" sz="1400" u="none" cap="none" strike="noStrike">
              <a:solidFill>
                <a:srgbClr val="000000"/>
              </a:solidFill>
              <a:latin typeface="Arial"/>
              <a:ea typeface="Arial"/>
              <a:cs typeface="Arial"/>
              <a:sym typeface="Arial"/>
            </a:endParaRPr>
          </a:p>
        </p:txBody>
      </p:sp>
      <p:pic>
        <p:nvPicPr>
          <p:cNvPr id="132" name="Google Shape;132;p11"/>
          <p:cNvPicPr preferRelativeResize="0"/>
          <p:nvPr/>
        </p:nvPicPr>
        <p:blipFill>
          <a:blip r:embed="rId3">
            <a:alphaModFix/>
          </a:blip>
          <a:stretch>
            <a:fillRect/>
          </a:stretch>
        </p:blipFill>
        <p:spPr>
          <a:xfrm>
            <a:off x="2" y="789597"/>
            <a:ext cx="4464525" cy="3094303"/>
          </a:xfrm>
          <a:prstGeom prst="rect">
            <a:avLst/>
          </a:prstGeom>
          <a:noFill/>
          <a:ln>
            <a:noFill/>
          </a:ln>
        </p:spPr>
      </p:pic>
      <p:pic>
        <p:nvPicPr>
          <p:cNvPr id="133" name="Google Shape;133;p11"/>
          <p:cNvPicPr preferRelativeResize="0"/>
          <p:nvPr/>
        </p:nvPicPr>
        <p:blipFill>
          <a:blip r:embed="rId4">
            <a:alphaModFix/>
          </a:blip>
          <a:stretch>
            <a:fillRect/>
          </a:stretch>
        </p:blipFill>
        <p:spPr>
          <a:xfrm>
            <a:off x="4616925" y="595350"/>
            <a:ext cx="4300550" cy="3172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g6c1b6428dc_3_6"/>
          <p:cNvSpPr txBox="1"/>
          <p:nvPr>
            <p:ph type="ctrTitle"/>
          </p:nvPr>
        </p:nvSpPr>
        <p:spPr>
          <a:xfrm>
            <a:off x="228600" y="228600"/>
            <a:ext cx="8520600" cy="6249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lang="en" sz="2400"/>
              <a:t>Infraction Classification</a:t>
            </a:r>
            <a:endParaRPr sz="2400"/>
          </a:p>
        </p:txBody>
      </p:sp>
      <p:sp>
        <p:nvSpPr>
          <p:cNvPr id="139" name="Google Shape;139;g6c1b6428dc_3_6"/>
          <p:cNvSpPr txBox="1"/>
          <p:nvPr>
            <p:ph idx="1" type="subTitle"/>
          </p:nvPr>
        </p:nvSpPr>
        <p:spPr>
          <a:xfrm>
            <a:off x="171625" y="940575"/>
            <a:ext cx="8784900" cy="2628300"/>
          </a:xfrm>
          <a:prstGeom prst="rect">
            <a:avLst/>
          </a:prstGeom>
          <a:noFill/>
          <a:ln>
            <a:noFill/>
          </a:ln>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Char char="●"/>
            </a:pPr>
            <a:r>
              <a:rPr b="1" lang="en" sz="1400"/>
              <a:t>Why?</a:t>
            </a:r>
            <a:endParaRPr b="1" sz="1400"/>
          </a:p>
          <a:p>
            <a:pPr indent="-317500" lvl="1" marL="914400" rtl="0" algn="just">
              <a:lnSpc>
                <a:spcPct val="150000"/>
              </a:lnSpc>
              <a:spcBef>
                <a:spcPts val="0"/>
              </a:spcBef>
              <a:spcAft>
                <a:spcPts val="0"/>
              </a:spcAft>
              <a:buSzPts val="1400"/>
              <a:buChar char="○"/>
            </a:pPr>
            <a:r>
              <a:rPr lang="en" sz="1400"/>
              <a:t>It’s hard to put a threshold on steering angle prediction to classify for adverse behavior but infraction makes it easier.</a:t>
            </a:r>
            <a:endParaRPr sz="1400"/>
          </a:p>
          <a:p>
            <a:pPr indent="-317500" lvl="0" marL="457200" rtl="0" algn="just">
              <a:lnSpc>
                <a:spcPct val="150000"/>
              </a:lnSpc>
              <a:spcBef>
                <a:spcPts val="0"/>
              </a:spcBef>
              <a:spcAft>
                <a:spcPts val="0"/>
              </a:spcAft>
              <a:buSzPts val="1400"/>
              <a:buChar char="●"/>
            </a:pPr>
            <a:r>
              <a:rPr b="1" lang="en" sz="1400"/>
              <a:t>Classification</a:t>
            </a:r>
            <a:r>
              <a:rPr lang="en" sz="1400"/>
              <a:t> -  0 - Normal behavior, 1 - adverse behavior (infraction &gt; 0) </a:t>
            </a:r>
            <a:endParaRPr sz="1400"/>
          </a:p>
          <a:p>
            <a:pPr indent="-317500" lvl="0" marL="457200" rtl="0" algn="just">
              <a:lnSpc>
                <a:spcPct val="150000"/>
              </a:lnSpc>
              <a:spcBef>
                <a:spcPts val="0"/>
              </a:spcBef>
              <a:spcAft>
                <a:spcPts val="0"/>
              </a:spcAft>
              <a:buSzPts val="1400"/>
              <a:buChar char="●"/>
            </a:pPr>
            <a:r>
              <a:rPr b="1" lang="en" sz="1400"/>
              <a:t>Classifier - </a:t>
            </a:r>
            <a:r>
              <a:rPr lang="en" sz="1400"/>
              <a:t>SVM with polynomial kernel of degree 4</a:t>
            </a:r>
            <a:endParaRPr sz="1400"/>
          </a:p>
          <a:p>
            <a:pPr indent="-317500" lvl="0" marL="457200" rtl="0" algn="just">
              <a:lnSpc>
                <a:spcPct val="150000"/>
              </a:lnSpc>
              <a:spcBef>
                <a:spcPts val="0"/>
              </a:spcBef>
              <a:spcAft>
                <a:spcPts val="0"/>
              </a:spcAft>
              <a:buSzPts val="1400"/>
              <a:buChar char="●"/>
            </a:pPr>
            <a:r>
              <a:rPr b="1" lang="en" sz="1400"/>
              <a:t>Results </a:t>
            </a:r>
            <a:r>
              <a:rPr lang="en" sz="1400"/>
              <a:t>- </a:t>
            </a:r>
            <a:endParaRPr sz="1400"/>
          </a:p>
          <a:p>
            <a:pPr indent="0" lvl="0" marL="0" rtl="0" algn="just">
              <a:lnSpc>
                <a:spcPct val="150000"/>
              </a:lnSpc>
              <a:spcBef>
                <a:spcPts val="0"/>
              </a:spcBef>
              <a:spcAft>
                <a:spcPts val="0"/>
              </a:spcAft>
              <a:buNone/>
            </a:pPr>
            <a:r>
              <a:t/>
            </a:r>
            <a:endParaRPr sz="1400"/>
          </a:p>
          <a:p>
            <a:pPr indent="0" lvl="0" marL="0" rtl="0" algn="just">
              <a:lnSpc>
                <a:spcPct val="150000"/>
              </a:lnSpc>
              <a:spcBef>
                <a:spcPts val="0"/>
              </a:spcBef>
              <a:spcAft>
                <a:spcPts val="0"/>
              </a:spcAft>
              <a:buNone/>
            </a:pPr>
            <a:r>
              <a:t/>
            </a:r>
            <a:endParaRPr sz="1400"/>
          </a:p>
          <a:p>
            <a:pPr indent="0" lvl="0" marL="0" rtl="0" algn="just">
              <a:lnSpc>
                <a:spcPct val="150000"/>
              </a:lnSpc>
              <a:spcBef>
                <a:spcPts val="0"/>
              </a:spcBef>
              <a:spcAft>
                <a:spcPts val="0"/>
              </a:spcAft>
              <a:buNone/>
            </a:pPr>
            <a:r>
              <a:t/>
            </a:r>
            <a:endParaRPr sz="1400"/>
          </a:p>
          <a:p>
            <a:pPr indent="0" lvl="0" marL="0" rtl="0" algn="just">
              <a:lnSpc>
                <a:spcPct val="150000"/>
              </a:lnSpc>
              <a:spcBef>
                <a:spcPts val="0"/>
              </a:spcBef>
              <a:spcAft>
                <a:spcPts val="0"/>
              </a:spcAft>
              <a:buNone/>
            </a:pPr>
            <a:r>
              <a:t/>
            </a:r>
            <a:endParaRPr sz="1400"/>
          </a:p>
          <a:p>
            <a:pPr indent="0" lvl="0" marL="0" rtl="0" algn="just">
              <a:lnSpc>
                <a:spcPct val="150000"/>
              </a:lnSpc>
              <a:spcBef>
                <a:spcPts val="0"/>
              </a:spcBef>
              <a:spcAft>
                <a:spcPts val="0"/>
              </a:spcAft>
              <a:buNone/>
            </a:pPr>
            <a:r>
              <a:t/>
            </a:r>
            <a:endParaRPr sz="1400"/>
          </a:p>
          <a:p>
            <a:pPr indent="-317500" lvl="0" marL="457200" rtl="0" algn="just">
              <a:lnSpc>
                <a:spcPct val="150000"/>
              </a:lnSpc>
              <a:spcBef>
                <a:spcPts val="0"/>
              </a:spcBef>
              <a:spcAft>
                <a:spcPts val="0"/>
              </a:spcAft>
              <a:buSzPts val="1400"/>
              <a:buChar char="●"/>
            </a:pPr>
            <a:r>
              <a:rPr lang="en" sz="1400"/>
              <a:t>Emphasis on recall of class 1 (Of all the infractions, how many were identified)</a:t>
            </a:r>
            <a:endParaRPr sz="1400"/>
          </a:p>
        </p:txBody>
      </p:sp>
      <p:pic>
        <p:nvPicPr>
          <p:cNvPr id="140" name="Google Shape;140;g6c1b6428dc_3_6"/>
          <p:cNvPicPr preferRelativeResize="0"/>
          <p:nvPr/>
        </p:nvPicPr>
        <p:blipFill>
          <a:blip r:embed="rId3">
            <a:alphaModFix/>
          </a:blip>
          <a:stretch>
            <a:fillRect/>
          </a:stretch>
        </p:blipFill>
        <p:spPr>
          <a:xfrm>
            <a:off x="2456263" y="3020950"/>
            <a:ext cx="4065267" cy="12698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12"/>
          <p:cNvSpPr txBox="1"/>
          <p:nvPr/>
        </p:nvSpPr>
        <p:spPr>
          <a:xfrm>
            <a:off x="228600" y="228600"/>
            <a:ext cx="4572000" cy="764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chemeClr val="dk1"/>
                </a:solidFill>
                <a:latin typeface="Arial"/>
                <a:ea typeface="Arial"/>
                <a:cs typeface="Arial"/>
                <a:sym typeface="Arial"/>
              </a:rPr>
              <a:t>Future Work</a:t>
            </a:r>
            <a:endParaRPr b="0" i="0" sz="2400" u="none" cap="none" strike="noStrike">
              <a:solidFill>
                <a:schemeClr val="dk1"/>
              </a:solidFill>
              <a:latin typeface="Arial"/>
              <a:ea typeface="Arial"/>
              <a:cs typeface="Arial"/>
              <a:sym typeface="Arial"/>
            </a:endParaRPr>
          </a:p>
        </p:txBody>
      </p:sp>
      <p:sp>
        <p:nvSpPr>
          <p:cNvPr id="146" name="Google Shape;146;p12"/>
          <p:cNvSpPr txBox="1"/>
          <p:nvPr/>
        </p:nvSpPr>
        <p:spPr>
          <a:xfrm>
            <a:off x="466850" y="887075"/>
            <a:ext cx="8341800" cy="3914100"/>
          </a:xfrm>
          <a:prstGeom prst="rect">
            <a:avLst/>
          </a:prstGeom>
          <a:noFill/>
          <a:ln>
            <a:noFill/>
          </a:ln>
        </p:spPr>
        <p:txBody>
          <a:bodyPr anchorCtr="0" anchor="t" bIns="91425" lIns="91425" spcFirstLastPara="1" rIns="91425" wrap="square" tIns="91425">
            <a:noAutofit/>
          </a:bodyPr>
          <a:lstStyle/>
          <a:p>
            <a:pPr indent="0" lvl="0" marL="457200" marR="0" rtl="0" algn="l">
              <a:lnSpc>
                <a:spcPct val="2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317500" lvl="0" marL="457200" marR="0" rtl="0" algn="l">
              <a:lnSpc>
                <a:spcPct val="2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Predict the steering angle and infraction using images </a:t>
            </a:r>
            <a:endParaRPr b="0" i="0" sz="1400" u="none" cap="none" strike="noStrike">
              <a:solidFill>
                <a:srgbClr val="000000"/>
              </a:solidFill>
              <a:latin typeface="Arial"/>
              <a:ea typeface="Arial"/>
              <a:cs typeface="Arial"/>
              <a:sym typeface="Arial"/>
            </a:endParaRPr>
          </a:p>
          <a:p>
            <a:pPr indent="-317500" lvl="0" marL="457200" marR="0" rtl="0" algn="l">
              <a:lnSpc>
                <a:spcPct val="2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Retrain the network to defend the adversarial attacks.</a:t>
            </a:r>
            <a:endParaRPr b="0" i="0" sz="1400" u="none" cap="none" strike="noStrike">
              <a:solidFill>
                <a:srgbClr val="000000"/>
              </a:solidFill>
              <a:latin typeface="Arial"/>
              <a:ea typeface="Arial"/>
              <a:cs typeface="Arial"/>
              <a:sym typeface="Arial"/>
            </a:endParaRPr>
          </a:p>
          <a:p>
            <a:pPr indent="-317500" lvl="0" marL="457200" marR="0" rtl="0" algn="l">
              <a:lnSpc>
                <a:spcPct val="20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Check the vulnerability of other end to end self driving models for adversarial attack compared to the IL model in CARLA.</a:t>
            </a:r>
            <a:endParaRPr b="0" i="0" sz="1400" u="none" cap="none" strike="noStrike">
              <a:solidFill>
                <a:srgbClr val="000000"/>
              </a:solidFill>
              <a:latin typeface="Arial"/>
              <a:ea typeface="Arial"/>
              <a:cs typeface="Arial"/>
              <a:sym typeface="Arial"/>
            </a:endParaRPr>
          </a:p>
          <a:p>
            <a:pPr indent="-317500" lvl="0" marL="457200" marR="0" rtl="0" algn="l">
              <a:lnSpc>
                <a:spcPct val="200000"/>
              </a:lnSpc>
              <a:spcBef>
                <a:spcPts val="0"/>
              </a:spcBef>
              <a:spcAft>
                <a:spcPts val="0"/>
              </a:spcAft>
              <a:buClr>
                <a:srgbClr val="000000"/>
              </a:buClr>
              <a:buSzPts val="1400"/>
              <a:buFont typeface="Arial"/>
              <a:buChar char="●"/>
            </a:pPr>
            <a:r>
              <a:rPr b="0" i="0" lang="en" sz="1400" u="none" cap="none" strike="noStrike">
                <a:solidFill>
                  <a:schemeClr val="dk1"/>
                </a:solidFill>
                <a:latin typeface="Arial"/>
                <a:ea typeface="Arial"/>
                <a:cs typeface="Arial"/>
                <a:sym typeface="Arial"/>
              </a:rPr>
              <a:t>Implement CNN-Cert to certify measure of robustness on the current network for colour intensity and width value.</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0" name="Shape 150"/>
        <p:cNvGrpSpPr/>
        <p:nvPr/>
      </p:nvGrpSpPr>
      <p:grpSpPr>
        <a:xfrm>
          <a:off x="0" y="0"/>
          <a:ext cx="0" cy="0"/>
          <a:chOff x="0" y="0"/>
          <a:chExt cx="0" cy="0"/>
        </a:xfrm>
      </p:grpSpPr>
      <p:sp>
        <p:nvSpPr>
          <p:cNvPr id="151" name="Google Shape;151;p13"/>
          <p:cNvSpPr txBox="1"/>
          <p:nvPr/>
        </p:nvSpPr>
        <p:spPr>
          <a:xfrm>
            <a:off x="228600" y="228600"/>
            <a:ext cx="4572000" cy="764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chemeClr val="dk1"/>
                </a:solidFill>
                <a:latin typeface="Arial"/>
                <a:ea typeface="Arial"/>
                <a:cs typeface="Arial"/>
                <a:sym typeface="Arial"/>
              </a:rPr>
              <a:t>References</a:t>
            </a:r>
            <a:endParaRPr b="0" i="0" sz="2400" u="none" cap="none" strike="noStrike">
              <a:solidFill>
                <a:schemeClr val="dk1"/>
              </a:solidFill>
              <a:latin typeface="Arial"/>
              <a:ea typeface="Arial"/>
              <a:cs typeface="Arial"/>
              <a:sym typeface="Arial"/>
            </a:endParaRPr>
          </a:p>
        </p:txBody>
      </p:sp>
      <p:sp>
        <p:nvSpPr>
          <p:cNvPr id="152" name="Google Shape;152;p13"/>
          <p:cNvSpPr txBox="1"/>
          <p:nvPr/>
        </p:nvSpPr>
        <p:spPr>
          <a:xfrm>
            <a:off x="466850" y="887075"/>
            <a:ext cx="8341800" cy="3914100"/>
          </a:xfrm>
          <a:prstGeom prst="rect">
            <a:avLst/>
          </a:prstGeom>
          <a:noFill/>
          <a:ln>
            <a:noFill/>
          </a:ln>
        </p:spPr>
        <p:txBody>
          <a:bodyPr anchorCtr="0" anchor="t" bIns="91425" lIns="91425" spcFirstLastPara="1" rIns="91425" wrap="square" tIns="91425">
            <a:noAutofit/>
          </a:bodyPr>
          <a:lstStyle/>
          <a:p>
            <a:pPr indent="0" lvl="0" marL="0" marR="0" rtl="0" algn="l">
              <a:lnSpc>
                <a:spcPct val="2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[1]  K. Eykholt, I. Evtimov, E. Fernandes, B. Li, A. Rahmati, C. Xiao, A. Prakash, T. Kohno, and D. Song, “Robust physical-world attacks on deep learning models,” 2017.</a:t>
            </a:r>
            <a:endParaRPr b="0" i="0" sz="1400" u="none" cap="none" strike="noStrike">
              <a:solidFill>
                <a:srgbClr val="000000"/>
              </a:solidFill>
              <a:latin typeface="Arial"/>
              <a:ea typeface="Arial"/>
              <a:cs typeface="Arial"/>
              <a:sym typeface="Arial"/>
            </a:endParaRPr>
          </a:p>
          <a:p>
            <a:pPr indent="0" lvl="0" marL="0" marR="0" rtl="0" algn="l">
              <a:lnSpc>
                <a:spcPct val="2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[2] A. Dosovitskiy, G. Ros, F. Codevilla, A. Lopez, and V. Koltun, “Carla: ´ An open urban driving simulator,” in CoRL, 2017. </a:t>
            </a:r>
            <a:endParaRPr b="0" i="0" sz="1400" u="none" cap="none" strike="noStrike">
              <a:solidFill>
                <a:srgbClr val="000000"/>
              </a:solidFill>
              <a:latin typeface="Arial"/>
              <a:ea typeface="Arial"/>
              <a:cs typeface="Arial"/>
              <a:sym typeface="Arial"/>
            </a:endParaRPr>
          </a:p>
          <a:p>
            <a:pPr indent="0" lvl="0" marL="0" marR="0" rtl="0" algn="l">
              <a:lnSpc>
                <a:spcPct val="200000"/>
              </a:lnSpc>
              <a:spcBef>
                <a:spcPts val="0"/>
              </a:spcBef>
              <a:spcAft>
                <a:spcPts val="0"/>
              </a:spcAft>
              <a:buClr>
                <a:schemeClr val="dk1"/>
              </a:buClr>
              <a:buSzPts val="1100"/>
              <a:buFont typeface="Arial"/>
              <a:buNone/>
            </a:pPr>
            <a:r>
              <a:rPr b="0" i="0" lang="en" sz="1400" u="none" cap="none" strike="noStrike">
                <a:solidFill>
                  <a:schemeClr val="dk1"/>
                </a:solidFill>
                <a:latin typeface="Arial"/>
                <a:ea typeface="Arial"/>
                <a:cs typeface="Arial"/>
                <a:sym typeface="Arial"/>
              </a:rPr>
              <a:t>[3] A. Dosovitskiy, G. Ros, F. Codevilla, A. Lopez, and V. Koltun, “Carla: ´ An open urban driving simulator,” in CoRL, 2017.</a:t>
            </a:r>
            <a:endParaRPr b="0" i="0" sz="1400" u="none" cap="none" strike="noStrike">
              <a:solidFill>
                <a:srgbClr val="000000"/>
              </a:solidFill>
              <a:latin typeface="Arial"/>
              <a:ea typeface="Arial"/>
              <a:cs typeface="Arial"/>
              <a:sym typeface="Arial"/>
            </a:endParaRPr>
          </a:p>
          <a:p>
            <a:pPr indent="0" lvl="0" marL="0" marR="0" rtl="0" algn="l">
              <a:lnSpc>
                <a:spcPct val="2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[4] Chawin Sitawarin, Arjun Nitin Bhagoji,Mung Chiang, Prateek Mittal and Arsalan Mosenia, “DARTS: Deceiving Autonomous Cars with Toxic Signs” , 2018</a:t>
            </a:r>
            <a:endParaRPr b="0" i="0" sz="1400" u="none" cap="none" strike="noStrike">
              <a:solidFill>
                <a:srgbClr val="000000"/>
              </a:solidFill>
              <a:latin typeface="Arial"/>
              <a:ea typeface="Arial"/>
              <a:cs typeface="Arial"/>
              <a:sym typeface="Arial"/>
            </a:endParaRPr>
          </a:p>
          <a:p>
            <a:pPr indent="0" lvl="0" marL="0" marR="0" rtl="0" algn="l">
              <a:lnSpc>
                <a:spcPct val="2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[5] Epic Games Inc., “What is unreal engine?,” 2019.</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 name="Shape 59"/>
        <p:cNvGrpSpPr/>
        <p:nvPr/>
      </p:nvGrpSpPr>
      <p:grpSpPr>
        <a:xfrm>
          <a:off x="0" y="0"/>
          <a:ext cx="0" cy="0"/>
          <a:chOff x="0" y="0"/>
          <a:chExt cx="0" cy="0"/>
        </a:xfrm>
      </p:grpSpPr>
      <p:sp>
        <p:nvSpPr>
          <p:cNvPr id="60" name="Google Shape;60;p2"/>
          <p:cNvSpPr txBox="1"/>
          <p:nvPr/>
        </p:nvSpPr>
        <p:spPr>
          <a:xfrm>
            <a:off x="243571" y="228600"/>
            <a:ext cx="4557000" cy="7041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2400"/>
              <a:buFont typeface="Arial"/>
              <a:buNone/>
            </a:pPr>
            <a:r>
              <a:rPr b="0" i="0" lang="en" sz="2400" u="none" cap="none" strike="noStrike">
                <a:solidFill>
                  <a:srgbClr val="000000"/>
                </a:solidFill>
                <a:latin typeface="Arial"/>
                <a:ea typeface="Arial"/>
                <a:cs typeface="Arial"/>
                <a:sym typeface="Arial"/>
              </a:rPr>
              <a:t>Problem Introduction</a:t>
            </a:r>
            <a:endParaRPr b="0" i="0" sz="2400" u="none" cap="none" strike="noStrike">
              <a:solidFill>
                <a:srgbClr val="000000"/>
              </a:solidFill>
              <a:latin typeface="Arial"/>
              <a:ea typeface="Arial"/>
              <a:cs typeface="Arial"/>
              <a:sym typeface="Arial"/>
            </a:endParaRPr>
          </a:p>
        </p:txBody>
      </p:sp>
      <p:sp>
        <p:nvSpPr>
          <p:cNvPr id="61" name="Google Shape;61;p2"/>
          <p:cNvSpPr txBox="1"/>
          <p:nvPr/>
        </p:nvSpPr>
        <p:spPr>
          <a:xfrm>
            <a:off x="342675" y="626238"/>
            <a:ext cx="4871700" cy="3738600"/>
          </a:xfrm>
          <a:prstGeom prst="rect">
            <a:avLst/>
          </a:prstGeom>
          <a:noFill/>
          <a:ln>
            <a:noFill/>
          </a:ln>
        </p:spPr>
        <p:txBody>
          <a:bodyPr anchorCtr="0" anchor="t" bIns="91425" lIns="91425" spcFirstLastPara="1" rIns="91425" wrap="square" tIns="91425">
            <a:noAutofit/>
          </a:bodyPr>
          <a:lstStyle/>
          <a:p>
            <a:pPr indent="0" lvl="0" marL="457200" marR="0" rtl="0" algn="l">
              <a:lnSpc>
                <a:spcPct val="15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Manipulation of physical environment that leads to physical impact.</a:t>
            </a:r>
            <a:endParaRPr b="0" i="0" sz="1400" u="none" cap="none" strike="noStrike">
              <a:solidFill>
                <a:schemeClr val="dk1"/>
              </a:solidFill>
              <a:latin typeface="Arial"/>
              <a:ea typeface="Arial"/>
              <a:cs typeface="Arial"/>
              <a:sym typeface="Arial"/>
            </a:endParaRPr>
          </a:p>
          <a:p>
            <a:pPr indent="0" lvl="0" marL="457200" marR="0" rtl="0" algn="l">
              <a:lnSpc>
                <a:spcPct val="15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Attack examples:</a:t>
            </a:r>
            <a:endParaRPr b="0" i="0" sz="1400" u="none" cap="none" strike="noStrike">
              <a:solidFill>
                <a:schemeClr val="dk1"/>
              </a:solidFill>
              <a:latin typeface="Arial"/>
              <a:ea typeface="Arial"/>
              <a:cs typeface="Arial"/>
              <a:sym typeface="Arial"/>
            </a:endParaRPr>
          </a:p>
          <a:p>
            <a:pPr indent="-317500" lvl="1" marL="9144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Removal of old lanes.</a:t>
            </a:r>
            <a:endParaRPr b="0" i="0" sz="1400" u="none" cap="none" strike="noStrike">
              <a:solidFill>
                <a:schemeClr val="dk1"/>
              </a:solidFill>
              <a:latin typeface="Arial"/>
              <a:ea typeface="Arial"/>
              <a:cs typeface="Arial"/>
              <a:sym typeface="Arial"/>
            </a:endParaRPr>
          </a:p>
          <a:p>
            <a:pPr indent="-317500" lvl="1" marL="9144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Shadows of electric poles, trees, overbirges etc. with different shadow intensity and width.</a:t>
            </a:r>
            <a:endParaRPr b="0" i="0" sz="1400" u="none" cap="none" strike="noStrike">
              <a:solidFill>
                <a:schemeClr val="dk1"/>
              </a:solidFill>
              <a:latin typeface="Arial"/>
              <a:ea typeface="Arial"/>
              <a:cs typeface="Arial"/>
              <a:sym typeface="Arial"/>
            </a:endParaRPr>
          </a:p>
          <a:p>
            <a:pPr indent="0" lvl="0" marL="914400" marR="0" rtl="0" algn="l">
              <a:lnSpc>
                <a:spcPct val="15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These attacks may misguide the learned model to be perceived as lanes.</a:t>
            </a:r>
            <a:endParaRPr b="0" i="0" sz="1400" u="none" cap="none" strike="noStrike">
              <a:solidFill>
                <a:schemeClr val="dk1"/>
              </a:solidFill>
              <a:latin typeface="Arial"/>
              <a:ea typeface="Arial"/>
              <a:cs typeface="Arial"/>
              <a:sym typeface="Arial"/>
            </a:endParaRPr>
          </a:p>
          <a:p>
            <a:pPr indent="0" lvl="0" marL="457200" marR="0" rtl="0" algn="l">
              <a:lnSpc>
                <a:spcPct val="150000"/>
              </a:lnSpc>
              <a:spcBef>
                <a:spcPts val="0"/>
              </a:spcBef>
              <a:spcAft>
                <a:spcPts val="0"/>
              </a:spcAft>
              <a:buClr>
                <a:srgbClr val="000000"/>
              </a:buClr>
              <a:buSzPts val="1400"/>
              <a:buFont typeface="Arial"/>
              <a:buNone/>
            </a:pPr>
            <a:r>
              <a:t/>
            </a:r>
            <a:endParaRPr b="0" i="0" sz="1400" u="none" cap="none" strike="noStrike">
              <a:solidFill>
                <a:schemeClr val="dk1"/>
              </a:solidFill>
              <a:latin typeface="Arial"/>
              <a:ea typeface="Arial"/>
              <a:cs typeface="Arial"/>
              <a:sym typeface="Arial"/>
            </a:endParaRPr>
          </a:p>
        </p:txBody>
      </p:sp>
      <p:pic>
        <p:nvPicPr>
          <p:cNvPr id="62" name="Google Shape;62;p2"/>
          <p:cNvPicPr preferRelativeResize="0"/>
          <p:nvPr/>
        </p:nvPicPr>
        <p:blipFill rotWithShape="1">
          <a:blip r:embed="rId3">
            <a:alphaModFix/>
          </a:blip>
          <a:srcRect b="0" l="0" r="0" t="0"/>
          <a:stretch/>
        </p:blipFill>
        <p:spPr>
          <a:xfrm>
            <a:off x="5807750" y="1033175"/>
            <a:ext cx="3139859" cy="2100125"/>
          </a:xfrm>
          <a:prstGeom prst="rect">
            <a:avLst/>
          </a:prstGeom>
          <a:noFill/>
          <a:ln>
            <a:noFill/>
          </a:ln>
        </p:spPr>
      </p:pic>
      <p:sp>
        <p:nvSpPr>
          <p:cNvPr id="63" name="Google Shape;63;p2"/>
          <p:cNvSpPr txBox="1"/>
          <p:nvPr/>
        </p:nvSpPr>
        <p:spPr>
          <a:xfrm>
            <a:off x="5714100" y="3133300"/>
            <a:ext cx="3429900" cy="3852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000"/>
              <a:buFont typeface="Arial"/>
              <a:buNone/>
            </a:pPr>
            <a:r>
              <a:rPr b="1" i="0" lang="en" sz="1000" u="none" cap="none" strike="noStrike">
                <a:solidFill>
                  <a:srgbClr val="000000"/>
                </a:solidFill>
                <a:latin typeface="Arial"/>
                <a:ea typeface="Arial"/>
                <a:cs typeface="Arial"/>
                <a:sym typeface="Arial"/>
              </a:rPr>
              <a:t>Discarded by humans but tricks the neural network</a:t>
            </a:r>
            <a:endParaRPr b="1" i="0" sz="10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sp>
        <p:nvSpPr>
          <p:cNvPr id="68" name="Google Shape;68;p3"/>
          <p:cNvSpPr txBox="1"/>
          <p:nvPr/>
        </p:nvSpPr>
        <p:spPr>
          <a:xfrm>
            <a:off x="228600" y="228600"/>
            <a:ext cx="4572000" cy="843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rgbClr val="000000"/>
                </a:solidFill>
                <a:latin typeface="Arial"/>
                <a:ea typeface="Arial"/>
                <a:cs typeface="Arial"/>
                <a:sym typeface="Arial"/>
              </a:rPr>
              <a:t> Related work</a:t>
            </a:r>
            <a:endParaRPr b="0" i="0" sz="2400" u="none" cap="none" strike="noStrike">
              <a:solidFill>
                <a:srgbClr val="000000"/>
              </a:solidFill>
              <a:latin typeface="Arial"/>
              <a:ea typeface="Arial"/>
              <a:cs typeface="Arial"/>
              <a:sym typeface="Arial"/>
            </a:endParaRPr>
          </a:p>
        </p:txBody>
      </p:sp>
      <p:sp>
        <p:nvSpPr>
          <p:cNvPr id="69" name="Google Shape;69;p3"/>
          <p:cNvSpPr txBox="1"/>
          <p:nvPr/>
        </p:nvSpPr>
        <p:spPr>
          <a:xfrm>
            <a:off x="338250" y="925550"/>
            <a:ext cx="7451700" cy="36756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Numerous work has been done on the topics such as</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a:p>
            <a:pPr indent="-317500" lvl="0" marL="9144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Imitation Learning and Reinforcement learning  to take  images as inputs and outputs the controls of the agent in a closed loop system.</a:t>
            </a:r>
            <a:endParaRPr b="0" i="0" sz="1400" u="none" cap="none" strike="noStrike">
              <a:solidFill>
                <a:schemeClr val="dk1"/>
              </a:solidFill>
              <a:latin typeface="Arial"/>
              <a:ea typeface="Arial"/>
              <a:cs typeface="Arial"/>
              <a:sym typeface="Arial"/>
            </a:endParaRPr>
          </a:p>
          <a:p>
            <a:pPr indent="-317500" lvl="0" marL="9144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Various physical adversarial attack have recently been studied and its impact computed.</a:t>
            </a:r>
            <a:endParaRPr b="0" i="0" sz="1400" u="none" cap="none" strike="noStrike">
              <a:solidFill>
                <a:schemeClr val="dk1"/>
              </a:solidFill>
              <a:latin typeface="Arial"/>
              <a:ea typeface="Arial"/>
              <a:cs typeface="Arial"/>
              <a:sym typeface="Arial"/>
            </a:endParaRPr>
          </a:p>
          <a:p>
            <a:pPr indent="-317500" lvl="0" marL="9144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Framework for Certifying Robustness of  Neural Networks</a:t>
            </a:r>
            <a:endParaRPr b="0" i="0" sz="1400" u="none" cap="none" strike="noStrike">
              <a:solidFill>
                <a:schemeClr val="dk1"/>
              </a:solidFill>
              <a:latin typeface="Arial"/>
              <a:ea typeface="Arial"/>
              <a:cs typeface="Arial"/>
              <a:sym typeface="Arial"/>
            </a:endParaRPr>
          </a:p>
          <a:p>
            <a:pPr indent="-317500" lvl="0" marL="9144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Improving the defence of the neural network against the adversarial attacks.</a:t>
            </a:r>
            <a:endParaRPr b="0" i="0" sz="1400" u="none" cap="none" strike="noStrike">
              <a:solidFill>
                <a:schemeClr val="dk1"/>
              </a:solidFill>
              <a:latin typeface="Arial"/>
              <a:ea typeface="Arial"/>
              <a:cs typeface="Arial"/>
              <a:sym typeface="Arial"/>
            </a:endParaRPr>
          </a:p>
          <a:p>
            <a:pPr indent="0" lvl="0" marL="137160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4"/>
          <p:cNvSpPr txBox="1"/>
          <p:nvPr/>
        </p:nvSpPr>
        <p:spPr>
          <a:xfrm>
            <a:off x="228600" y="228600"/>
            <a:ext cx="4572000" cy="70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rgbClr val="000000"/>
                </a:solidFill>
                <a:latin typeface="Arial"/>
                <a:ea typeface="Arial"/>
                <a:cs typeface="Arial"/>
                <a:sym typeface="Arial"/>
              </a:rPr>
              <a:t> Paper’s approach &amp; Work</a:t>
            </a:r>
            <a:endParaRPr b="0" i="0" sz="2400" u="none" cap="none" strike="noStrike">
              <a:solidFill>
                <a:srgbClr val="000000"/>
              </a:solidFill>
              <a:latin typeface="Arial"/>
              <a:ea typeface="Arial"/>
              <a:cs typeface="Arial"/>
              <a:sym typeface="Arial"/>
            </a:endParaRPr>
          </a:p>
        </p:txBody>
      </p:sp>
      <p:sp>
        <p:nvSpPr>
          <p:cNvPr id="75" name="Google Shape;75;p4"/>
          <p:cNvSpPr txBox="1"/>
          <p:nvPr/>
        </p:nvSpPr>
        <p:spPr>
          <a:xfrm>
            <a:off x="719250" y="925550"/>
            <a:ext cx="7451700" cy="36756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chemeClr val="dk1"/>
                </a:solidFill>
                <a:latin typeface="Arial"/>
                <a:ea typeface="Arial"/>
                <a:cs typeface="Arial"/>
                <a:sym typeface="Arial"/>
              </a:rPr>
              <a:t>Uses CARLA Imitation Learning Neural Network,which  inputs frames and outputs the steering angle.</a:t>
            </a:r>
            <a:endParaRPr b="0" i="0" sz="1400" u="none" cap="none" strike="noStrike">
              <a:solidFill>
                <a:srgbClr val="000000"/>
              </a:solidFill>
              <a:latin typeface="Arial"/>
              <a:ea typeface="Arial"/>
              <a:cs typeface="Arial"/>
              <a:sym typeface="Arial"/>
            </a:endParaRPr>
          </a:p>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Goal is to iteratively project a line with estimated positions and orientation to maximize (deviate right)/ </a:t>
            </a:r>
            <a:r>
              <a:rPr b="0" i="0" lang="en" sz="1400" u="none" cap="none" strike="noStrike">
                <a:solidFill>
                  <a:schemeClr val="dk1"/>
                </a:solidFill>
                <a:latin typeface="Arial"/>
                <a:ea typeface="Arial"/>
                <a:cs typeface="Arial"/>
                <a:sym typeface="Arial"/>
              </a:rPr>
              <a:t>minimize(deviate  left)</a:t>
            </a:r>
            <a:r>
              <a:rPr b="0" i="0" lang="en" sz="1400" u="none" cap="none" strike="noStrike">
                <a:solidFill>
                  <a:srgbClr val="000000"/>
                </a:solidFill>
                <a:latin typeface="Arial"/>
                <a:ea typeface="Arial"/>
                <a:cs typeface="Arial"/>
                <a:sym typeface="Arial"/>
              </a:rPr>
              <a:t> the summation of steering angle for each episode</a:t>
            </a:r>
            <a:endParaRPr b="0" i="0" sz="1400" u="none" cap="none" strike="noStrike">
              <a:solidFill>
                <a:srgbClr val="000000"/>
              </a:solidFill>
              <a:latin typeface="Arial"/>
              <a:ea typeface="Arial"/>
              <a:cs typeface="Arial"/>
              <a:sym typeface="Arial"/>
            </a:endParaRPr>
          </a:p>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Uses </a:t>
            </a:r>
            <a:r>
              <a:rPr b="0" i="0" lang="en" sz="1400" u="none" cap="none" strike="noStrike">
                <a:solidFill>
                  <a:schemeClr val="dk1"/>
                </a:solidFill>
                <a:latin typeface="Arial"/>
                <a:ea typeface="Arial"/>
                <a:cs typeface="Arial"/>
                <a:sym typeface="Arial"/>
              </a:rPr>
              <a:t>bayesian </a:t>
            </a:r>
            <a:r>
              <a:rPr b="0" i="0" lang="en" sz="1400" u="none" cap="none" strike="noStrike">
                <a:solidFill>
                  <a:srgbClr val="000000"/>
                </a:solidFill>
                <a:latin typeface="Arial"/>
                <a:ea typeface="Arial"/>
                <a:cs typeface="Arial"/>
                <a:sym typeface="Arial"/>
              </a:rPr>
              <a:t>optimizer to find the specific position and orientation of the attack ,such that the agent deviates maximum from the original trajectory.</a:t>
            </a:r>
            <a:endParaRPr b="0" i="0" sz="1400" u="none" cap="none" strike="noStrike">
              <a:solidFill>
                <a:srgbClr val="000000"/>
              </a:solidFill>
              <a:latin typeface="Arial"/>
              <a:ea typeface="Arial"/>
              <a:cs typeface="Arial"/>
              <a:sym typeface="Arial"/>
            </a:endParaRPr>
          </a:p>
        </p:txBody>
      </p:sp>
      <p:pic>
        <p:nvPicPr>
          <p:cNvPr id="76" name="Google Shape;76;p4"/>
          <p:cNvPicPr preferRelativeResize="0"/>
          <p:nvPr/>
        </p:nvPicPr>
        <p:blipFill rotWithShape="1">
          <a:blip r:embed="rId3">
            <a:alphaModFix/>
          </a:blip>
          <a:srcRect b="0" l="0" r="0" t="0"/>
          <a:stretch/>
        </p:blipFill>
        <p:spPr>
          <a:xfrm>
            <a:off x="1055688" y="3208600"/>
            <a:ext cx="4962525" cy="1943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 name="Shape 80"/>
        <p:cNvGrpSpPr/>
        <p:nvPr/>
      </p:nvGrpSpPr>
      <p:grpSpPr>
        <a:xfrm>
          <a:off x="0" y="0"/>
          <a:ext cx="0" cy="0"/>
          <a:chOff x="0" y="0"/>
          <a:chExt cx="0" cy="0"/>
        </a:xfrm>
      </p:grpSpPr>
      <p:sp>
        <p:nvSpPr>
          <p:cNvPr id="81" name="Google Shape;81;p5"/>
          <p:cNvSpPr txBox="1"/>
          <p:nvPr/>
        </p:nvSpPr>
        <p:spPr>
          <a:xfrm>
            <a:off x="228600" y="228600"/>
            <a:ext cx="4572000" cy="843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rgbClr val="000000"/>
                </a:solidFill>
                <a:latin typeface="Arial"/>
                <a:ea typeface="Arial"/>
                <a:cs typeface="Arial"/>
                <a:sym typeface="Arial"/>
              </a:rPr>
              <a:t> Our Approach &amp; Work</a:t>
            </a:r>
            <a:endParaRPr b="0" i="0" sz="2400" u="none" cap="none" strike="noStrike">
              <a:solidFill>
                <a:srgbClr val="000000"/>
              </a:solidFill>
              <a:latin typeface="Arial"/>
              <a:ea typeface="Arial"/>
              <a:cs typeface="Arial"/>
              <a:sym typeface="Arial"/>
            </a:endParaRPr>
          </a:p>
        </p:txBody>
      </p:sp>
      <p:sp>
        <p:nvSpPr>
          <p:cNvPr id="82" name="Google Shape;82;p5"/>
          <p:cNvSpPr txBox="1"/>
          <p:nvPr/>
        </p:nvSpPr>
        <p:spPr>
          <a:xfrm>
            <a:off x="429775" y="925550"/>
            <a:ext cx="8185500" cy="27678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Reproduced the paper’s results, using CARLA simulator and found the position and orientation which maximizes the deviation of the agent form the original trajectory.</a:t>
            </a:r>
            <a:endParaRPr b="0" i="0" sz="1400" u="none" cap="none" strike="noStrike">
              <a:solidFill>
                <a:srgbClr val="000000"/>
              </a:solidFill>
              <a:latin typeface="Arial"/>
              <a:ea typeface="Arial"/>
              <a:cs typeface="Arial"/>
              <a:sym typeface="Arial"/>
            </a:endParaRPr>
          </a:p>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Fix the position and orientation from the above step and optimize over the </a:t>
            </a:r>
            <a:r>
              <a:rPr b="1" i="0" lang="en" sz="1400" u="none" cap="none" strike="noStrike">
                <a:solidFill>
                  <a:schemeClr val="dk1"/>
                </a:solidFill>
                <a:latin typeface="Arial"/>
                <a:ea typeface="Arial"/>
                <a:cs typeface="Arial"/>
                <a:sym typeface="Arial"/>
              </a:rPr>
              <a:t>shadow intensity</a:t>
            </a:r>
            <a:r>
              <a:rPr b="0" i="0" lang="en" sz="1400" u="none" cap="none" strike="noStrike">
                <a:solidFill>
                  <a:schemeClr val="dk1"/>
                </a:solidFill>
                <a:latin typeface="Arial"/>
                <a:ea typeface="Arial"/>
                <a:cs typeface="Arial"/>
                <a:sym typeface="Arial"/>
              </a:rPr>
              <a:t> and </a:t>
            </a:r>
            <a:r>
              <a:rPr b="1" i="0" lang="en" sz="1400" u="none" cap="none" strike="noStrike">
                <a:solidFill>
                  <a:schemeClr val="dk1"/>
                </a:solidFill>
                <a:latin typeface="Arial"/>
                <a:ea typeface="Arial"/>
                <a:cs typeface="Arial"/>
                <a:sym typeface="Arial"/>
              </a:rPr>
              <a:t>width</a:t>
            </a:r>
            <a:r>
              <a:rPr b="0" i="0" lang="en" sz="1400" u="none" cap="none" strike="noStrike">
                <a:solidFill>
                  <a:schemeClr val="dk1"/>
                </a:solidFill>
                <a:latin typeface="Arial"/>
                <a:ea typeface="Arial"/>
                <a:cs typeface="Arial"/>
                <a:sym typeface="Arial"/>
              </a:rPr>
              <a:t> of the projected line such that imitation network is tricked </a:t>
            </a:r>
            <a:endParaRPr b="0" i="0" sz="1400" u="none" cap="none" strike="noStrike">
              <a:solidFill>
                <a:srgbClr val="000000"/>
              </a:solidFill>
              <a:latin typeface="Arial"/>
              <a:ea typeface="Arial"/>
              <a:cs typeface="Arial"/>
              <a:sym typeface="Arial"/>
            </a:endParaRPr>
          </a:p>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chemeClr val="dk1"/>
                </a:solidFill>
                <a:latin typeface="Arial"/>
                <a:ea typeface="Arial"/>
                <a:cs typeface="Arial"/>
                <a:sym typeface="Arial"/>
              </a:rPr>
              <a:t>Goal is to find the boundary in colour and width space , where the network is tricked to perceive the a shadow as lane.</a:t>
            </a:r>
            <a:endParaRPr b="0" i="0" sz="1400" u="none" cap="none" strike="noStrike">
              <a:solidFill>
                <a:srgbClr val="000000"/>
              </a:solidFill>
              <a:latin typeface="Arial"/>
              <a:ea typeface="Arial"/>
              <a:cs typeface="Arial"/>
              <a:sym typeface="Arial"/>
            </a:endParaRPr>
          </a:p>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Optimized over the summation of infraction rather than the summation of the steering angle to find the boundary.</a:t>
            </a:r>
            <a:endParaRPr b="0" i="0" sz="1400" u="none" cap="none" strike="noStrike">
              <a:solidFill>
                <a:srgbClr val="000000"/>
              </a:solidFill>
              <a:latin typeface="Arial"/>
              <a:ea typeface="Arial"/>
              <a:cs typeface="Arial"/>
              <a:sym typeface="Arial"/>
            </a:endParaRPr>
          </a:p>
        </p:txBody>
      </p:sp>
      <p:pic>
        <p:nvPicPr>
          <p:cNvPr id="83" name="Google Shape;83;p5"/>
          <p:cNvPicPr preferRelativeResize="0"/>
          <p:nvPr/>
        </p:nvPicPr>
        <p:blipFill rotWithShape="1">
          <a:blip r:embed="rId3">
            <a:alphaModFix/>
          </a:blip>
          <a:srcRect b="0" l="0" r="0" t="0"/>
          <a:stretch/>
        </p:blipFill>
        <p:spPr>
          <a:xfrm>
            <a:off x="913645" y="4466600"/>
            <a:ext cx="4450055" cy="356800"/>
          </a:xfrm>
          <a:prstGeom prst="rect">
            <a:avLst/>
          </a:prstGeom>
          <a:noFill/>
          <a:ln>
            <a:noFill/>
          </a:ln>
        </p:spPr>
      </p:pic>
      <p:pic>
        <p:nvPicPr>
          <p:cNvPr id="84" name="Google Shape;84;p5"/>
          <p:cNvPicPr preferRelativeResize="0"/>
          <p:nvPr/>
        </p:nvPicPr>
        <p:blipFill rotWithShape="1">
          <a:blip r:embed="rId4">
            <a:alphaModFix/>
          </a:blip>
          <a:srcRect b="0" l="0" r="0" t="0"/>
          <a:stretch/>
        </p:blipFill>
        <p:spPr>
          <a:xfrm>
            <a:off x="985175" y="3547750"/>
            <a:ext cx="4148439" cy="843000"/>
          </a:xfrm>
          <a:prstGeom prst="rect">
            <a:avLst/>
          </a:prstGeom>
          <a:noFill/>
          <a:ln>
            <a:noFill/>
          </a:ln>
        </p:spPr>
      </p:pic>
      <p:pic>
        <p:nvPicPr>
          <p:cNvPr id="85" name="Google Shape;85;p5"/>
          <p:cNvPicPr preferRelativeResize="0"/>
          <p:nvPr/>
        </p:nvPicPr>
        <p:blipFill rotWithShape="1">
          <a:blip r:embed="rId5">
            <a:alphaModFix/>
          </a:blip>
          <a:srcRect b="0" l="11536" r="8012" t="0"/>
          <a:stretch/>
        </p:blipFill>
        <p:spPr>
          <a:xfrm>
            <a:off x="5654100" y="3542200"/>
            <a:ext cx="3464726" cy="1532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9" name="Shape 89"/>
        <p:cNvGrpSpPr/>
        <p:nvPr/>
      </p:nvGrpSpPr>
      <p:grpSpPr>
        <a:xfrm>
          <a:off x="0" y="0"/>
          <a:ext cx="0" cy="0"/>
          <a:chOff x="0" y="0"/>
          <a:chExt cx="0" cy="0"/>
        </a:xfrm>
      </p:grpSpPr>
      <p:pic>
        <p:nvPicPr>
          <p:cNvPr id="90" name="Google Shape;90;p6"/>
          <p:cNvPicPr preferRelativeResize="0"/>
          <p:nvPr/>
        </p:nvPicPr>
        <p:blipFill rotWithShape="1">
          <a:blip r:embed="rId3">
            <a:alphaModFix/>
          </a:blip>
          <a:srcRect b="0" l="0" r="0" t="0"/>
          <a:stretch/>
        </p:blipFill>
        <p:spPr>
          <a:xfrm>
            <a:off x="517050" y="1737150"/>
            <a:ext cx="3062176" cy="245525"/>
          </a:xfrm>
          <a:prstGeom prst="rect">
            <a:avLst/>
          </a:prstGeom>
          <a:noFill/>
          <a:ln>
            <a:noFill/>
          </a:ln>
        </p:spPr>
      </p:pic>
      <p:pic>
        <p:nvPicPr>
          <p:cNvPr id="91" name="Google Shape;91;p6"/>
          <p:cNvPicPr preferRelativeResize="0"/>
          <p:nvPr/>
        </p:nvPicPr>
        <p:blipFill rotWithShape="1">
          <a:blip r:embed="rId4">
            <a:alphaModFix/>
          </a:blip>
          <a:srcRect b="0" l="0" r="0" t="0"/>
          <a:stretch/>
        </p:blipFill>
        <p:spPr>
          <a:xfrm>
            <a:off x="364657" y="1099925"/>
            <a:ext cx="2734138" cy="555600"/>
          </a:xfrm>
          <a:prstGeom prst="rect">
            <a:avLst/>
          </a:prstGeom>
          <a:noFill/>
          <a:ln>
            <a:noFill/>
          </a:ln>
        </p:spPr>
      </p:pic>
      <p:pic>
        <p:nvPicPr>
          <p:cNvPr id="92" name="Google Shape;92;p6"/>
          <p:cNvPicPr preferRelativeResize="0"/>
          <p:nvPr/>
        </p:nvPicPr>
        <p:blipFill rotWithShape="1">
          <a:blip r:embed="rId5">
            <a:alphaModFix/>
          </a:blip>
          <a:srcRect b="3207" l="1857" r="2885" t="5115"/>
          <a:stretch/>
        </p:blipFill>
        <p:spPr>
          <a:xfrm>
            <a:off x="3996700" y="624875"/>
            <a:ext cx="5179498" cy="2685665"/>
          </a:xfrm>
          <a:prstGeom prst="rect">
            <a:avLst/>
          </a:prstGeom>
          <a:noFill/>
          <a:ln>
            <a:noFill/>
          </a:ln>
        </p:spPr>
      </p:pic>
      <p:sp>
        <p:nvSpPr>
          <p:cNvPr id="93" name="Google Shape;93;p6"/>
          <p:cNvSpPr txBox="1"/>
          <p:nvPr/>
        </p:nvSpPr>
        <p:spPr>
          <a:xfrm>
            <a:off x="248700" y="239675"/>
            <a:ext cx="7597200" cy="38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rgbClr val="000000"/>
                </a:solidFill>
                <a:latin typeface="Arial"/>
                <a:ea typeface="Arial"/>
                <a:cs typeface="Arial"/>
                <a:sym typeface="Arial"/>
              </a:rPr>
              <a:t>Implementation</a:t>
            </a:r>
            <a:endParaRPr b="0" i="0" sz="2400" u="none" cap="none" strike="noStrike">
              <a:solidFill>
                <a:srgbClr val="000000"/>
              </a:solidFill>
              <a:latin typeface="Arial"/>
              <a:ea typeface="Arial"/>
              <a:cs typeface="Arial"/>
              <a:sym typeface="Arial"/>
            </a:endParaRPr>
          </a:p>
        </p:txBody>
      </p:sp>
      <p:sp>
        <p:nvSpPr>
          <p:cNvPr id="94" name="Google Shape;94;p6"/>
          <p:cNvSpPr txBox="1"/>
          <p:nvPr/>
        </p:nvSpPr>
        <p:spPr>
          <a:xfrm>
            <a:off x="326600" y="2024050"/>
            <a:ext cx="4763100" cy="23163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Python Client :</a:t>
            </a:r>
            <a:endParaRPr b="0" i="0" sz="1400" u="none" cap="none" strike="noStrike">
              <a:solidFill>
                <a:srgbClr val="000000"/>
              </a:solidFill>
              <a:latin typeface="Arial"/>
              <a:ea typeface="Arial"/>
              <a:cs typeface="Arial"/>
              <a:sym typeface="Arial"/>
            </a:endParaRPr>
          </a:p>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Generate the attacks</a:t>
            </a:r>
            <a:endParaRPr b="0" i="0" sz="1400" u="none" cap="none" strike="noStrike">
              <a:solidFill>
                <a:srgbClr val="000000"/>
              </a:solidFill>
              <a:latin typeface="Arial"/>
              <a:ea typeface="Arial"/>
              <a:cs typeface="Arial"/>
              <a:sym typeface="Arial"/>
            </a:endParaRPr>
          </a:p>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Load the environment with attacks</a:t>
            </a:r>
            <a:endParaRPr b="0" i="0" sz="1400" u="none" cap="none" strike="noStrike">
              <a:solidFill>
                <a:srgbClr val="000000"/>
              </a:solidFill>
              <a:latin typeface="Arial"/>
              <a:ea typeface="Arial"/>
              <a:cs typeface="Arial"/>
              <a:sym typeface="Arial"/>
            </a:endParaRPr>
          </a:p>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Run IL Neural Network and simulate.</a:t>
            </a:r>
            <a:endParaRPr b="0" i="0" sz="1400" u="none" cap="none" strike="noStrike">
              <a:solidFill>
                <a:srgbClr val="000000"/>
              </a:solidFill>
              <a:latin typeface="Arial"/>
              <a:ea typeface="Arial"/>
              <a:cs typeface="Arial"/>
              <a:sym typeface="Arial"/>
            </a:endParaRPr>
          </a:p>
          <a:p>
            <a:pPr indent="-317500" lvl="0" marL="457200" marR="0" rtl="0" algn="l">
              <a:lnSpc>
                <a:spcPct val="150000"/>
              </a:lnSpc>
              <a:spcBef>
                <a:spcPts val="0"/>
              </a:spcBef>
              <a:spcAft>
                <a:spcPts val="0"/>
              </a:spcAft>
              <a:buClr>
                <a:srgbClr val="000000"/>
              </a:buClr>
              <a:buSzPts val="1400"/>
              <a:buFont typeface="Arial"/>
              <a:buChar char="●"/>
            </a:pPr>
            <a:r>
              <a:rPr b="0" i="0" lang="en" sz="1400" u="none" cap="none" strike="noStrike">
                <a:solidFill>
                  <a:srgbClr val="000000"/>
                </a:solidFill>
                <a:latin typeface="Arial"/>
                <a:ea typeface="Arial"/>
                <a:cs typeface="Arial"/>
                <a:sym typeface="Arial"/>
              </a:rPr>
              <a:t>Record Data</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chemeClr val="dk1"/>
              </a:buClr>
              <a:buSzPts val="1100"/>
              <a:buFont typeface="Arial"/>
              <a:buNone/>
            </a:pPr>
            <a:r>
              <a:rPr b="0" i="0" lang="en" sz="1400" u="none" cap="none" strike="noStrike">
                <a:solidFill>
                  <a:schemeClr val="dk1"/>
                </a:solidFill>
                <a:latin typeface="Arial"/>
                <a:ea typeface="Arial"/>
                <a:cs typeface="Arial"/>
                <a:sym typeface="Arial"/>
              </a:rPr>
              <a:t>Carla Server :</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Run Simulation</a:t>
            </a:r>
            <a:endParaRPr b="0" i="0" sz="1400" u="none" cap="none" strike="noStrike">
              <a:solidFill>
                <a:schemeClr val="dk1"/>
              </a:solidFill>
              <a:latin typeface="Arial"/>
              <a:ea typeface="Arial"/>
              <a:cs typeface="Arial"/>
              <a:sym typeface="Arial"/>
            </a:endParaRPr>
          </a:p>
          <a:p>
            <a:pPr indent="-317500" lvl="0" marL="457200" marR="0" rtl="0" algn="l">
              <a:lnSpc>
                <a:spcPct val="150000"/>
              </a:lnSpc>
              <a:spcBef>
                <a:spcPts val="0"/>
              </a:spcBef>
              <a:spcAft>
                <a:spcPts val="0"/>
              </a:spcAft>
              <a:buClr>
                <a:schemeClr val="dk1"/>
              </a:buClr>
              <a:buSzPts val="1400"/>
              <a:buFont typeface="Arial"/>
              <a:buChar char="●"/>
            </a:pPr>
            <a:r>
              <a:rPr b="0" i="0" lang="en" sz="1400" u="none" cap="none" strike="noStrike">
                <a:solidFill>
                  <a:schemeClr val="dk1"/>
                </a:solidFill>
                <a:latin typeface="Arial"/>
                <a:ea typeface="Arial"/>
                <a:cs typeface="Arial"/>
                <a:sym typeface="Arial"/>
              </a:rPr>
              <a:t>Load the environment parameters &amp; vehicle controls from the python client</a:t>
            </a:r>
            <a:endParaRPr b="0" i="0" sz="1400" u="none" cap="none" strike="noStrike">
              <a:solidFill>
                <a:srgbClr val="000000"/>
              </a:solidFill>
              <a:latin typeface="Arial"/>
              <a:ea typeface="Arial"/>
              <a:cs typeface="Arial"/>
              <a:sym typeface="Arial"/>
            </a:endParaRPr>
          </a:p>
          <a:p>
            <a:pPr indent="0" lvl="0" marL="0" marR="0" rtl="0" algn="l">
              <a:lnSpc>
                <a:spcPct val="15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95" name="Google Shape;95;p6"/>
          <p:cNvSpPr txBox="1"/>
          <p:nvPr/>
        </p:nvSpPr>
        <p:spPr>
          <a:xfrm>
            <a:off x="251200" y="761939"/>
            <a:ext cx="2664900" cy="317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Objective :</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pic>
        <p:nvPicPr>
          <p:cNvPr id="100" name="Google Shape;100;p7"/>
          <p:cNvPicPr preferRelativeResize="0"/>
          <p:nvPr/>
        </p:nvPicPr>
        <p:blipFill rotWithShape="1">
          <a:blip r:embed="rId3">
            <a:alphaModFix/>
          </a:blip>
          <a:srcRect b="0" l="0" r="0" t="0"/>
          <a:stretch/>
        </p:blipFill>
        <p:spPr>
          <a:xfrm>
            <a:off x="76200" y="914400"/>
            <a:ext cx="4419600" cy="3292602"/>
          </a:xfrm>
          <a:prstGeom prst="rect">
            <a:avLst/>
          </a:prstGeom>
          <a:noFill/>
          <a:ln>
            <a:noFill/>
          </a:ln>
        </p:spPr>
      </p:pic>
      <p:pic>
        <p:nvPicPr>
          <p:cNvPr id="101" name="Google Shape;101;p7"/>
          <p:cNvPicPr preferRelativeResize="0"/>
          <p:nvPr/>
        </p:nvPicPr>
        <p:blipFill rotWithShape="1">
          <a:blip r:embed="rId4">
            <a:alphaModFix/>
          </a:blip>
          <a:srcRect b="0" l="0" r="0" t="0"/>
          <a:stretch/>
        </p:blipFill>
        <p:spPr>
          <a:xfrm>
            <a:off x="4648200" y="910725"/>
            <a:ext cx="4419600" cy="3299952"/>
          </a:xfrm>
          <a:prstGeom prst="rect">
            <a:avLst/>
          </a:prstGeom>
          <a:noFill/>
          <a:ln>
            <a:noFill/>
          </a:ln>
        </p:spPr>
      </p:pic>
      <p:sp>
        <p:nvSpPr>
          <p:cNvPr id="102" name="Google Shape;102;p7"/>
          <p:cNvSpPr txBox="1"/>
          <p:nvPr/>
        </p:nvSpPr>
        <p:spPr>
          <a:xfrm>
            <a:off x="76200" y="4207000"/>
            <a:ext cx="4419600" cy="3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Shadow not perceived as lane</a:t>
            </a:r>
            <a:endParaRPr b="0" i="0" sz="1400" u="none" cap="none" strike="noStrike">
              <a:solidFill>
                <a:srgbClr val="000000"/>
              </a:solidFill>
              <a:latin typeface="Arial"/>
              <a:ea typeface="Arial"/>
              <a:cs typeface="Arial"/>
              <a:sym typeface="Arial"/>
            </a:endParaRPr>
          </a:p>
        </p:txBody>
      </p:sp>
      <p:sp>
        <p:nvSpPr>
          <p:cNvPr id="103" name="Google Shape;103;p7"/>
          <p:cNvSpPr txBox="1"/>
          <p:nvPr/>
        </p:nvSpPr>
        <p:spPr>
          <a:xfrm>
            <a:off x="4648200" y="4207000"/>
            <a:ext cx="4419600" cy="3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Arial"/>
                <a:ea typeface="Arial"/>
                <a:cs typeface="Arial"/>
                <a:sym typeface="Arial"/>
              </a:rPr>
              <a:t>Shadow perceived as lane</a:t>
            </a:r>
            <a:endParaRPr b="0" i="0" sz="1400" u="none" cap="none" strike="noStrike">
              <a:solidFill>
                <a:srgbClr val="000000"/>
              </a:solidFill>
              <a:latin typeface="Arial"/>
              <a:ea typeface="Arial"/>
              <a:cs typeface="Arial"/>
              <a:sym typeface="Arial"/>
            </a:endParaRPr>
          </a:p>
        </p:txBody>
      </p:sp>
      <p:sp>
        <p:nvSpPr>
          <p:cNvPr id="104" name="Google Shape;104;p7"/>
          <p:cNvSpPr txBox="1"/>
          <p:nvPr/>
        </p:nvSpPr>
        <p:spPr>
          <a:xfrm>
            <a:off x="228600" y="228600"/>
            <a:ext cx="4572000" cy="764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 sz="2400" u="none" cap="none" strike="noStrike">
                <a:solidFill>
                  <a:schemeClr val="dk1"/>
                </a:solidFill>
                <a:latin typeface="Arial"/>
                <a:ea typeface="Arial"/>
                <a:cs typeface="Arial"/>
                <a:sym typeface="Arial"/>
              </a:rPr>
              <a:t>Simulation </a:t>
            </a:r>
            <a:endParaRPr b="0" i="0" sz="2400" u="none" cap="none" strike="noStrike">
              <a:solidFill>
                <a:schemeClr val="dk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pic>
        <p:nvPicPr>
          <p:cNvPr id="109" name="Google Shape;109;p8"/>
          <p:cNvPicPr preferRelativeResize="0"/>
          <p:nvPr/>
        </p:nvPicPr>
        <p:blipFill rotWithShape="1">
          <a:blip r:embed="rId3">
            <a:alphaModFix/>
          </a:blip>
          <a:srcRect b="0" l="0" r="0" t="0"/>
          <a:stretch/>
        </p:blipFill>
        <p:spPr>
          <a:xfrm>
            <a:off x="1272850" y="662950"/>
            <a:ext cx="7012077" cy="4480559"/>
          </a:xfrm>
          <a:prstGeom prst="rect">
            <a:avLst/>
          </a:prstGeom>
          <a:noFill/>
          <a:ln>
            <a:noFill/>
          </a:ln>
        </p:spPr>
      </p:pic>
      <p:sp>
        <p:nvSpPr>
          <p:cNvPr id="110" name="Google Shape;110;p8"/>
          <p:cNvSpPr txBox="1"/>
          <p:nvPr>
            <p:ph type="title"/>
          </p:nvPr>
        </p:nvSpPr>
        <p:spPr>
          <a:xfrm>
            <a:off x="152400" y="228600"/>
            <a:ext cx="8520600" cy="525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2400"/>
              <a:t>Decision Boundary and Perturbation</a:t>
            </a:r>
            <a:endParaRPr sz="2400"/>
          </a:p>
        </p:txBody>
      </p:sp>
      <p:sp>
        <p:nvSpPr>
          <p:cNvPr id="111" name="Google Shape;111;p8"/>
          <p:cNvSpPr txBox="1"/>
          <p:nvPr/>
        </p:nvSpPr>
        <p:spPr>
          <a:xfrm rot="-5400000">
            <a:off x="-897000" y="1745150"/>
            <a:ext cx="2260800" cy="466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Steering Angle summation</a:t>
            </a:r>
            <a:endParaRPr b="0" i="0" sz="1400" u="none" cap="none" strike="noStrike">
              <a:solidFill>
                <a:schemeClr val="dk1"/>
              </a:solidFill>
              <a:latin typeface="Arial"/>
              <a:ea typeface="Arial"/>
              <a:cs typeface="Arial"/>
              <a:sym typeface="Arial"/>
            </a:endParaRPr>
          </a:p>
        </p:txBody>
      </p:sp>
      <p:sp>
        <p:nvSpPr>
          <p:cNvPr id="112" name="Google Shape;112;p8"/>
          <p:cNvSpPr txBox="1"/>
          <p:nvPr/>
        </p:nvSpPr>
        <p:spPr>
          <a:xfrm rot="-5400000">
            <a:off x="-897000" y="3744975"/>
            <a:ext cx="2260800" cy="4668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Infraction</a:t>
            </a:r>
            <a:endParaRPr b="0" i="0" sz="1400" u="none" cap="none" strike="noStrike">
              <a:solidFill>
                <a:schemeClr val="dk1"/>
              </a:solidFill>
              <a:latin typeface="Arial"/>
              <a:ea typeface="Arial"/>
              <a:cs typeface="Arial"/>
              <a:sym typeface="Arial"/>
            </a:endParaRPr>
          </a:p>
          <a:p>
            <a:pPr indent="0" lvl="0" marL="0" marR="0" rtl="0" algn="ctr">
              <a:lnSpc>
                <a:spcPct val="115000"/>
              </a:lnSpc>
              <a:spcBef>
                <a:spcPts val="0"/>
              </a:spcBef>
              <a:spcAft>
                <a:spcPts val="0"/>
              </a:spcAft>
              <a:buClr>
                <a:srgbClr val="000000"/>
              </a:buClr>
              <a:buSzPts val="1400"/>
              <a:buFont typeface="Arial"/>
              <a:buNone/>
            </a:pPr>
            <a:r>
              <a:rPr b="0" i="0" lang="en" sz="1400" u="none" cap="none" strike="noStrike">
                <a:solidFill>
                  <a:schemeClr val="dk1"/>
                </a:solidFill>
                <a:latin typeface="Arial"/>
                <a:ea typeface="Arial"/>
                <a:cs typeface="Arial"/>
                <a:sym typeface="Arial"/>
              </a:rPr>
              <a:t> summation</a:t>
            </a:r>
            <a:endParaRPr b="0" i="0" sz="1400" u="none" cap="none" strike="noStrike">
              <a:solidFill>
                <a:schemeClr val="dk1"/>
              </a:solidFill>
              <a:latin typeface="Arial"/>
              <a:ea typeface="Arial"/>
              <a:cs typeface="Arial"/>
              <a:sym typeface="Arial"/>
            </a:endParaRPr>
          </a:p>
        </p:txBody>
      </p:sp>
      <p:cxnSp>
        <p:nvCxnSpPr>
          <p:cNvPr id="113" name="Google Shape;113;p8"/>
          <p:cNvCxnSpPr/>
          <p:nvPr/>
        </p:nvCxnSpPr>
        <p:spPr>
          <a:xfrm flipH="1" rot="10800000">
            <a:off x="0" y="2938000"/>
            <a:ext cx="9158700" cy="62400"/>
          </a:xfrm>
          <a:prstGeom prst="straightConnector1">
            <a:avLst/>
          </a:prstGeom>
          <a:noFill/>
          <a:ln cap="flat" cmpd="sng" w="9525">
            <a:solidFill>
              <a:schemeClr val="dk2"/>
            </a:solidFill>
            <a:prstDash val="dash"/>
            <a:round/>
            <a:headEnd len="sm" w="sm" type="none"/>
            <a:tailEnd len="sm" w="sm"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9"/>
          <p:cNvSpPr txBox="1"/>
          <p:nvPr>
            <p:ph type="ctrTitle"/>
          </p:nvPr>
        </p:nvSpPr>
        <p:spPr>
          <a:xfrm>
            <a:off x="228600" y="228600"/>
            <a:ext cx="8520600" cy="6249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lang="en" sz="2400"/>
              <a:t>Steering Angle Prediction</a:t>
            </a:r>
            <a:endParaRPr sz="2400"/>
          </a:p>
        </p:txBody>
      </p:sp>
      <p:sp>
        <p:nvSpPr>
          <p:cNvPr id="119" name="Google Shape;119;p9"/>
          <p:cNvSpPr txBox="1"/>
          <p:nvPr>
            <p:ph idx="1" type="subTitle"/>
          </p:nvPr>
        </p:nvSpPr>
        <p:spPr>
          <a:xfrm>
            <a:off x="171625" y="940575"/>
            <a:ext cx="8784900" cy="2628300"/>
          </a:xfrm>
          <a:prstGeom prst="rect">
            <a:avLst/>
          </a:prstGeom>
          <a:noFill/>
          <a:ln>
            <a:noFill/>
          </a:ln>
        </p:spPr>
        <p:txBody>
          <a:bodyPr anchorCtr="0" anchor="t" bIns="91425" lIns="91425" spcFirstLastPara="1" rIns="91425" wrap="square" tIns="91425">
            <a:noAutofit/>
          </a:bodyPr>
          <a:lstStyle/>
          <a:p>
            <a:pPr indent="-317500" lvl="0" marL="457200" rtl="0" algn="just">
              <a:lnSpc>
                <a:spcPct val="150000"/>
              </a:lnSpc>
              <a:spcBef>
                <a:spcPts val="0"/>
              </a:spcBef>
              <a:spcAft>
                <a:spcPts val="0"/>
              </a:spcAft>
              <a:buSzPts val="1400"/>
              <a:buChar char="●"/>
            </a:pPr>
            <a:r>
              <a:rPr b="1" lang="en" sz="1400"/>
              <a:t>Why?</a:t>
            </a:r>
            <a:endParaRPr b="1" sz="1400"/>
          </a:p>
          <a:p>
            <a:pPr indent="-317500" lvl="1" marL="914400" rtl="0" algn="just">
              <a:lnSpc>
                <a:spcPct val="150000"/>
              </a:lnSpc>
              <a:spcBef>
                <a:spcPts val="0"/>
              </a:spcBef>
              <a:spcAft>
                <a:spcPts val="0"/>
              </a:spcAft>
              <a:buSzPts val="1400"/>
              <a:buChar char="○"/>
            </a:pPr>
            <a:r>
              <a:rPr lang="en" sz="1400"/>
              <a:t>Having the knowledge about the amount of deviation that might occur because of the current state is important to be able to defend it</a:t>
            </a:r>
            <a:endParaRPr sz="1400"/>
          </a:p>
          <a:p>
            <a:pPr indent="-317500" lvl="0" marL="457200" rtl="0" algn="just">
              <a:lnSpc>
                <a:spcPct val="150000"/>
              </a:lnSpc>
              <a:spcBef>
                <a:spcPts val="0"/>
              </a:spcBef>
              <a:spcAft>
                <a:spcPts val="0"/>
              </a:spcAft>
              <a:buSzPts val="1400"/>
              <a:buChar char="●"/>
            </a:pPr>
            <a:r>
              <a:rPr b="1" lang="en" sz="1400"/>
              <a:t>Regression</a:t>
            </a:r>
            <a:r>
              <a:rPr lang="en" sz="1400"/>
              <a:t> - Learn the mapping from the characteristics of the adversary (color and width) to the amount of deviation from ideal behavior.</a:t>
            </a:r>
            <a:endParaRPr sz="1400"/>
          </a:p>
          <a:p>
            <a:pPr indent="-317500" lvl="0" marL="457200" rtl="0" algn="just">
              <a:lnSpc>
                <a:spcPct val="150000"/>
              </a:lnSpc>
              <a:spcBef>
                <a:spcPts val="0"/>
              </a:spcBef>
              <a:spcAft>
                <a:spcPts val="0"/>
              </a:spcAft>
              <a:buSzPts val="1400"/>
              <a:buChar char="●"/>
            </a:pPr>
            <a:r>
              <a:rPr b="1" lang="en" sz="1400"/>
              <a:t>Challenges:</a:t>
            </a:r>
            <a:endParaRPr b="1" sz="1400"/>
          </a:p>
          <a:p>
            <a:pPr indent="-317500" lvl="1" marL="914400" rtl="0" algn="just">
              <a:lnSpc>
                <a:spcPct val="150000"/>
              </a:lnSpc>
              <a:spcBef>
                <a:spcPts val="0"/>
              </a:spcBef>
              <a:spcAft>
                <a:spcPts val="0"/>
              </a:spcAft>
              <a:buSzPts val="1400"/>
              <a:buChar char="○"/>
            </a:pPr>
            <a:r>
              <a:rPr lang="en" sz="1400"/>
              <a:t>Data distribution is not easy to learn -&gt; Most of the values are zeros</a:t>
            </a:r>
            <a:endParaRPr sz="1400"/>
          </a:p>
          <a:p>
            <a:pPr indent="-317500" lvl="1" marL="914400" rtl="0" algn="just">
              <a:lnSpc>
                <a:spcPct val="150000"/>
              </a:lnSpc>
              <a:spcBef>
                <a:spcPts val="0"/>
              </a:spcBef>
              <a:spcAft>
                <a:spcPts val="0"/>
              </a:spcAft>
              <a:buSzPts val="1400"/>
              <a:buChar char="○"/>
            </a:pPr>
            <a:r>
              <a:rPr lang="en" sz="1400"/>
              <a:t>The few instances where we have non zero values, the range of values is very high (0.0027 to 36 or higher             ).</a:t>
            </a:r>
            <a:endParaRPr sz="1400"/>
          </a:p>
        </p:txBody>
      </p:sp>
      <p:pic>
        <p:nvPicPr>
          <p:cNvPr descr="\approx 10^4" id="120" name="Google Shape;120;p9" title="MathEquation,#000000"/>
          <p:cNvPicPr preferRelativeResize="0"/>
          <p:nvPr/>
        </p:nvPicPr>
        <p:blipFill rotWithShape="1">
          <a:blip r:embed="rId3">
            <a:alphaModFix/>
          </a:blip>
          <a:srcRect b="0" l="0" r="0" t="0"/>
          <a:stretch/>
        </p:blipFill>
        <p:spPr>
          <a:xfrm>
            <a:off x="1960900" y="3623350"/>
            <a:ext cx="475324" cy="200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